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6858000" cx="12192000"/>
  <p:notesSz cx="6858000" cy="9144000"/>
  <p:embeddedFontLst>
    <p:embeddedFont>
      <p:font typeface="Montserrat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7" roundtripDataSignature="AMtx7mj5IYcQ0He9RFlEdsHT+Xq+9XPpO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Laura Catalina Ramirez Villarreal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-bold.fntdata"/><Relationship Id="rId15" Type="http://schemas.openxmlformats.org/officeDocument/2006/relationships/slide" Target="slides/slide9.xml"/><Relationship Id="rId37" Type="http://customschemas.google.com/relationships/presentationmetadata" Target="metadata"/><Relationship Id="rId14" Type="http://schemas.openxmlformats.org/officeDocument/2006/relationships/slide" Target="slides/slide8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5-15T16:24:35.694">
    <p:pos x="6000" y="0"/>
    <p:text>Creo que quedo muy cargada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jZ42qKs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5-05-15T16:27:13.578">
    <p:pos x="6000" y="0"/>
    <p:text>Aquí tampoco se mira muy bien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jZ42qK4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9c3aa79aa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9c3aa79a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9fe9c863b_1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59fe9c863b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9fe9c863b_1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9fe9c863b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e5b3593f118daad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3e5b3593f118daad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e5b3593f118daad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e5b3593f118daad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9fe9c863b_1_1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59fe9c863b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9fe9c863b_1_1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9fe9c863b_1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e5b3593f118daad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3e5b3593f118daad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8112c1cfb32b557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8112c1cfb32b557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9f951fd6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59f951fd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9f951fd61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59f951fd6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9f951fd61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59f951fd6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9f951fd61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59f951fd6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8112c1cfb32b557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8112c1cfb32b557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59bdf954a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59bdf954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8112c1cfb32b557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8112c1cfb32b557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8112c1cfb32b557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8112c1cfb32b557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9b0ad839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359b0ad839c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59c3aa79a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359c3aa79aa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9fe9c863b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359fe9c863b_1_1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9fe9c863b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359fe9c863b_1_1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9c3aa79a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359c3aa79aa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9fe9c863b_1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9fe9c863b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9fe9c863b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9fe9c863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838200" y="365125"/>
            <a:ext cx="887106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5" name="Google Shape;15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" name="Google Shape;16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" name="Google Shape;17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8"/>
          <p:cNvSpPr txBox="1"/>
          <p:nvPr>
            <p:ph type="title"/>
          </p:nvPr>
        </p:nvSpPr>
        <p:spPr>
          <a:xfrm>
            <a:off x="838200" y="365125"/>
            <a:ext cx="887106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2" name="Google Shape;2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" name="Google Shape;2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38C89"/>
              </a:buClr>
              <a:buSzPts val="2400"/>
              <a:buNone/>
              <a:defRPr sz="2400">
                <a:solidFill>
                  <a:srgbClr val="938C89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38C89"/>
              </a:buClr>
              <a:buSzPts val="2000"/>
              <a:buNone/>
              <a:defRPr sz="2000">
                <a:solidFill>
                  <a:srgbClr val="938C89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38C89"/>
              </a:buClr>
              <a:buSzPts val="1800"/>
              <a:buNone/>
              <a:defRPr sz="1800">
                <a:solidFill>
                  <a:srgbClr val="938C89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38C89"/>
              </a:buClr>
              <a:buSzPts val="1600"/>
              <a:buNone/>
              <a:defRPr sz="1600">
                <a:solidFill>
                  <a:srgbClr val="938C89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38C89"/>
              </a:buClr>
              <a:buSzPts val="1600"/>
              <a:buNone/>
              <a:defRPr sz="1600">
                <a:solidFill>
                  <a:srgbClr val="938C89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38C89"/>
              </a:buClr>
              <a:buSzPts val="1600"/>
              <a:buNone/>
              <a:defRPr sz="1600">
                <a:solidFill>
                  <a:srgbClr val="938C89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38C89"/>
              </a:buClr>
              <a:buSzPts val="1600"/>
              <a:buNone/>
              <a:defRPr sz="1600">
                <a:solidFill>
                  <a:srgbClr val="938C89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38C89"/>
              </a:buClr>
              <a:buSzPts val="1600"/>
              <a:buNone/>
              <a:defRPr sz="1600">
                <a:solidFill>
                  <a:srgbClr val="938C89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38C89"/>
              </a:buClr>
              <a:buSzPts val="1600"/>
              <a:buNone/>
              <a:defRPr sz="1600">
                <a:solidFill>
                  <a:srgbClr val="938C89"/>
                </a:solidFill>
              </a:defRPr>
            </a:lvl9pPr>
          </a:lstStyle>
          <a:p/>
        </p:txBody>
      </p:sp>
      <p:sp>
        <p:nvSpPr>
          <p:cNvPr id="27" name="Google Shape;27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8" name="Google Shape;28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" name="Google Shape;29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0"/>
          <p:cNvSpPr txBox="1"/>
          <p:nvPr>
            <p:ph type="title"/>
          </p:nvPr>
        </p:nvSpPr>
        <p:spPr>
          <a:xfrm>
            <a:off x="838200" y="365125"/>
            <a:ext cx="887106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5" name="Google Shape;35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6" name="Google Shape;36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0" name="Google Shape;40;p1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1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4" name="Google Shape;44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type="title"/>
          </p:nvPr>
        </p:nvSpPr>
        <p:spPr>
          <a:xfrm>
            <a:off x="838200" y="365125"/>
            <a:ext cx="887106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9" name="Google Shape;49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8" name="Google Shape;58;p1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231366" y="605151"/>
            <a:ext cx="7729268" cy="5840777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6"/>
          <p:cNvSpPr txBox="1"/>
          <p:nvPr>
            <p:ph type="title"/>
          </p:nvPr>
        </p:nvSpPr>
        <p:spPr>
          <a:xfrm>
            <a:off x="838200" y="365125"/>
            <a:ext cx="887106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"/>
              <a:buNone/>
              <a:defRPr b="1" i="0" sz="3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" name="Google Shape;10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1" name="Google Shape;11;p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-6555" y="4735902"/>
            <a:ext cx="12198556" cy="212209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2.xml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19.png"/><Relationship Id="rId7" Type="http://schemas.openxmlformats.org/officeDocument/2006/relationships/image" Target="../media/image13.png"/><Relationship Id="rId8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35.jpg"/><Relationship Id="rId5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hyperlink" Target="http://www.youtube.com/watch?v=QMdxYg5zm-o" TargetMode="External"/><Relationship Id="rId5" Type="http://schemas.openxmlformats.org/officeDocument/2006/relationships/image" Target="../media/image20.jpg"/><Relationship Id="rId6" Type="http://schemas.openxmlformats.org/officeDocument/2006/relationships/hyperlink" Target="http://www.youtube.com/watch?v=YM1Q6LEq-Xk" TargetMode="External"/><Relationship Id="rId7" Type="http://schemas.openxmlformats.org/officeDocument/2006/relationships/image" Target="../media/image4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hyperlink" Target="http://www.youtube.com/watch?v=KIURfHuR08Y" TargetMode="External"/><Relationship Id="rId5" Type="http://schemas.openxmlformats.org/officeDocument/2006/relationships/image" Target="../media/image3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24.jpg"/><Relationship Id="rId5" Type="http://schemas.openxmlformats.org/officeDocument/2006/relationships/image" Target="../media/image26.jpg"/><Relationship Id="rId6" Type="http://schemas.openxmlformats.org/officeDocument/2006/relationships/image" Target="../media/image2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41.png"/><Relationship Id="rId5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mailto:niardilav@unal.edu.co" TargetMode="External"/><Relationship Id="rId4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4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1.xml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4.png"/><Relationship Id="rId7" Type="http://schemas.openxmlformats.org/officeDocument/2006/relationships/image" Target="../media/image6.png"/><Relationship Id="rId8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g359c3aa79aa_0_1" title="u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25" y="126350"/>
            <a:ext cx="1867126" cy="7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359c3aa79aa_0_1"/>
          <p:cNvSpPr txBox="1"/>
          <p:nvPr>
            <p:ph type="title"/>
          </p:nvPr>
        </p:nvSpPr>
        <p:spPr>
          <a:xfrm>
            <a:off x="1660501" y="348150"/>
            <a:ext cx="88710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/>
              <a:t>Montaje de la turbina</a:t>
            </a:r>
            <a:endParaRPr sz="3000"/>
          </a:p>
        </p:txBody>
      </p:sp>
      <p:pic>
        <p:nvPicPr>
          <p:cNvPr id="171" name="Google Shape;171;g359c3aa79aa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675" y="1437325"/>
            <a:ext cx="5624632" cy="421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359c3aa79aa_0_1"/>
          <p:cNvPicPr preferRelativeResize="0"/>
          <p:nvPr/>
        </p:nvPicPr>
        <p:blipFill rotWithShape="1">
          <a:blip r:embed="rId5">
            <a:alphaModFix/>
          </a:blip>
          <a:srcRect b="26932" l="12806" r="41829" t="0"/>
          <a:stretch/>
        </p:blipFill>
        <p:spPr>
          <a:xfrm>
            <a:off x="6279275" y="1437325"/>
            <a:ext cx="4656052" cy="421847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359c3aa79aa_0_1"/>
          <p:cNvSpPr txBox="1"/>
          <p:nvPr/>
        </p:nvSpPr>
        <p:spPr>
          <a:xfrm>
            <a:off x="1263600" y="5655800"/>
            <a:ext cx="61284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Turbinas </a:t>
            </a:r>
            <a:r>
              <a:rPr lang="es-CO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savonius AR 1 ½ y ⅓ 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g359c3aa79aa_0_1"/>
          <p:cNvSpPr txBox="1"/>
          <p:nvPr/>
        </p:nvSpPr>
        <p:spPr>
          <a:xfrm>
            <a:off x="6279278" y="5655800"/>
            <a:ext cx="5231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Montaje de la turbina en el </a:t>
            </a:r>
            <a:r>
              <a:rPr lang="es-CO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túnel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g359fe9c863b_1_37" title="u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325" y="126350"/>
            <a:ext cx="1867126" cy="7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359fe9c863b_1_37"/>
          <p:cNvSpPr txBox="1"/>
          <p:nvPr>
            <p:ph type="title"/>
          </p:nvPr>
        </p:nvSpPr>
        <p:spPr>
          <a:xfrm>
            <a:off x="2482801" y="126350"/>
            <a:ext cx="88710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/>
              <a:t>Refrigeración y modificación del ESC</a:t>
            </a:r>
            <a:endParaRPr sz="3000"/>
          </a:p>
        </p:txBody>
      </p:sp>
      <p:pic>
        <p:nvPicPr>
          <p:cNvPr id="181" name="Google Shape;181;g359fe9c863b_1_37"/>
          <p:cNvPicPr preferRelativeResize="0"/>
          <p:nvPr/>
        </p:nvPicPr>
        <p:blipFill rotWithShape="1">
          <a:blip r:embed="rId5">
            <a:alphaModFix/>
          </a:blip>
          <a:srcRect b="29795" l="0" r="0" t="0"/>
          <a:stretch/>
        </p:blipFill>
        <p:spPr>
          <a:xfrm>
            <a:off x="289550" y="1283825"/>
            <a:ext cx="3911801" cy="488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359fe9c863b_1_37"/>
          <p:cNvPicPr preferRelativeResize="0"/>
          <p:nvPr/>
        </p:nvPicPr>
        <p:blipFill rotWithShape="1">
          <a:blip r:embed="rId6">
            <a:alphaModFix/>
          </a:blip>
          <a:srcRect b="31247" l="0" r="0" t="0"/>
          <a:stretch/>
        </p:blipFill>
        <p:spPr>
          <a:xfrm>
            <a:off x="4495788" y="1283813"/>
            <a:ext cx="3200425" cy="488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359fe9c863b_1_37"/>
          <p:cNvPicPr preferRelativeResize="0"/>
          <p:nvPr/>
        </p:nvPicPr>
        <p:blipFill rotWithShape="1">
          <a:blip r:embed="rId7">
            <a:alphaModFix/>
          </a:blip>
          <a:srcRect b="29404" l="0" r="0" t="28921"/>
          <a:stretch/>
        </p:blipFill>
        <p:spPr>
          <a:xfrm>
            <a:off x="7990650" y="1283825"/>
            <a:ext cx="2869400" cy="21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359fe9c863b_1_37"/>
          <p:cNvPicPr preferRelativeResize="0"/>
          <p:nvPr/>
        </p:nvPicPr>
        <p:blipFill rotWithShape="1">
          <a:blip r:embed="rId8">
            <a:alphaModFix/>
          </a:blip>
          <a:srcRect b="33173" l="20955" r="8888" t="32363"/>
          <a:stretch/>
        </p:blipFill>
        <p:spPr>
          <a:xfrm>
            <a:off x="7990650" y="3604250"/>
            <a:ext cx="2869400" cy="2505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g359fe9c863b_1_89" title="u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25" y="126350"/>
            <a:ext cx="1867126" cy="7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359fe9c863b_1_89"/>
          <p:cNvSpPr txBox="1"/>
          <p:nvPr>
            <p:ph type="title"/>
          </p:nvPr>
        </p:nvSpPr>
        <p:spPr>
          <a:xfrm>
            <a:off x="1660501" y="500550"/>
            <a:ext cx="88710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/>
              <a:t>Adaptación del túnel para funcionamiento</a:t>
            </a:r>
            <a:endParaRPr sz="3000"/>
          </a:p>
        </p:txBody>
      </p:sp>
      <p:pic>
        <p:nvPicPr>
          <p:cNvPr id="191" name="Google Shape;191;g359fe9c863b_1_89"/>
          <p:cNvPicPr preferRelativeResize="0"/>
          <p:nvPr/>
        </p:nvPicPr>
        <p:blipFill rotWithShape="1">
          <a:blip r:embed="rId4">
            <a:alphaModFix/>
          </a:blip>
          <a:srcRect b="0" l="-8693" r="34388" t="0"/>
          <a:stretch/>
        </p:blipFill>
        <p:spPr>
          <a:xfrm>
            <a:off x="0" y="1751350"/>
            <a:ext cx="5589152" cy="368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359fe9c863b_1_89"/>
          <p:cNvPicPr preferRelativeResize="0"/>
          <p:nvPr/>
        </p:nvPicPr>
        <p:blipFill rotWithShape="1">
          <a:blip r:embed="rId5">
            <a:alphaModFix/>
          </a:blip>
          <a:srcRect b="0" l="0" r="18340" t="0"/>
          <a:stretch/>
        </p:blipFill>
        <p:spPr>
          <a:xfrm>
            <a:off x="6169099" y="1807525"/>
            <a:ext cx="5185376" cy="35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359fe9c863b_1_89"/>
          <p:cNvSpPr txBox="1"/>
          <p:nvPr/>
        </p:nvSpPr>
        <p:spPr>
          <a:xfrm>
            <a:off x="1562725" y="2393900"/>
            <a:ext cx="9524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9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Rueda de inercia y encoder</a:t>
            </a:r>
            <a:endParaRPr sz="19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g359fe9c863b_1_89"/>
          <p:cNvSpPr txBox="1"/>
          <p:nvPr/>
        </p:nvSpPr>
        <p:spPr>
          <a:xfrm>
            <a:off x="945500" y="5092675"/>
            <a:ext cx="42747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Arduino para adquisiscion de datos</a:t>
            </a:r>
            <a:endParaRPr sz="2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g359fe9c863b_1_89"/>
          <p:cNvSpPr txBox="1"/>
          <p:nvPr/>
        </p:nvSpPr>
        <p:spPr>
          <a:xfrm>
            <a:off x="6653475" y="3850050"/>
            <a:ext cx="470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Turbina en operación</a:t>
            </a:r>
            <a:endParaRPr sz="2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e5b3593f118daad_79"/>
          <p:cNvSpPr txBox="1"/>
          <p:nvPr/>
        </p:nvSpPr>
        <p:spPr>
          <a:xfrm>
            <a:off x="1708304" y="754364"/>
            <a:ext cx="8649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Propuesta de modelo dinámico de la turbina</a:t>
            </a:r>
            <a:endParaRPr sz="3000"/>
          </a:p>
        </p:txBody>
      </p:sp>
      <p:pic>
        <p:nvPicPr>
          <p:cNvPr id="201" name="Google Shape;201;g3e5b3593f118daad_79" title="u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25" y="126350"/>
            <a:ext cx="1867126" cy="7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3e5b3593f118daad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9750" y="1770175"/>
            <a:ext cx="5325072" cy="41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3e5b3593f118daad_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800" y="1770175"/>
            <a:ext cx="5223775" cy="419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e5b3593f118daad_97"/>
          <p:cNvSpPr txBox="1"/>
          <p:nvPr>
            <p:ph type="title"/>
          </p:nvPr>
        </p:nvSpPr>
        <p:spPr>
          <a:xfrm>
            <a:off x="1660500" y="327708"/>
            <a:ext cx="88710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/>
              <a:t>Propuesta de modelo dinámico de la turbina</a:t>
            </a:r>
            <a:endParaRPr sz="3000"/>
          </a:p>
        </p:txBody>
      </p:sp>
      <p:pic>
        <p:nvPicPr>
          <p:cNvPr id="209" name="Google Shape;209;g3e5b3593f118daad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7950" y="1749621"/>
            <a:ext cx="5756101" cy="429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59fe9c863b_1_166"/>
          <p:cNvSpPr txBox="1"/>
          <p:nvPr>
            <p:ph type="title"/>
          </p:nvPr>
        </p:nvSpPr>
        <p:spPr>
          <a:xfrm>
            <a:off x="1660500" y="403658"/>
            <a:ext cx="88710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/>
              <a:t>Resultados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/>
              <a:t>Primeros ensayos</a:t>
            </a:r>
            <a:endParaRPr sz="3000"/>
          </a:p>
        </p:txBody>
      </p:sp>
      <p:pic>
        <p:nvPicPr>
          <p:cNvPr id="215" name="Google Shape;215;g359fe9c863b_1_166" title="u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25" y="126350"/>
            <a:ext cx="1867126" cy="7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359fe9c863b_1_166" title="Video 1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600" y="1881748"/>
            <a:ext cx="5528450" cy="31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359fe9c863b_1_166" title="15 de mayo de 2025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29375" y="1881743"/>
            <a:ext cx="5528450" cy="3109753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359fe9c863b_1_166"/>
          <p:cNvSpPr txBox="1"/>
          <p:nvPr/>
        </p:nvSpPr>
        <p:spPr>
          <a:xfrm>
            <a:off x="0" y="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https://youtu.be/QMdxYg5zm-o?si=KOCj9dZmcQfAikXl</a:t>
            </a:r>
            <a:endParaRPr/>
          </a:p>
        </p:txBody>
      </p:sp>
      <p:sp>
        <p:nvSpPr>
          <p:cNvPr id="219" name="Google Shape;219;g359fe9c863b_1_166"/>
          <p:cNvSpPr txBox="1"/>
          <p:nvPr/>
        </p:nvSpPr>
        <p:spPr>
          <a:xfrm>
            <a:off x="6423025" y="5143900"/>
            <a:ext cx="47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https://youtu.be/QMdxYg5zm-o?si=KOCj9dZmcQfAikXl</a:t>
            </a:r>
            <a:endParaRPr/>
          </a:p>
        </p:txBody>
      </p:sp>
      <p:sp>
        <p:nvSpPr>
          <p:cNvPr id="220" name="Google Shape;220;g359fe9c863b_1_166"/>
          <p:cNvSpPr txBox="1"/>
          <p:nvPr/>
        </p:nvSpPr>
        <p:spPr>
          <a:xfrm>
            <a:off x="773900" y="5143900"/>
            <a:ext cx="52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https://youtu.be/QMdxYg5zm-o?si=dhmz1Cvq0xyAbkyk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9fe9c863b_1_176"/>
          <p:cNvSpPr txBox="1"/>
          <p:nvPr>
            <p:ph type="title"/>
          </p:nvPr>
        </p:nvSpPr>
        <p:spPr>
          <a:xfrm>
            <a:off x="1660500" y="403658"/>
            <a:ext cx="88710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/>
              <a:t>Resultados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/>
              <a:t>Primeros ensayos</a:t>
            </a:r>
            <a:endParaRPr sz="3000"/>
          </a:p>
        </p:txBody>
      </p:sp>
      <p:pic>
        <p:nvPicPr>
          <p:cNvPr id="226" name="Google Shape;226;g359fe9c863b_1_176" title="u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25" y="126350"/>
            <a:ext cx="1867126" cy="7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359fe9c863b_1_176"/>
          <p:cNvSpPr txBox="1"/>
          <p:nvPr/>
        </p:nvSpPr>
        <p:spPr>
          <a:xfrm>
            <a:off x="0" y="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https://youtu.be/QMdxYg5zm-o?si=KOCj9dZmcQfAikXl</a:t>
            </a:r>
            <a:endParaRPr/>
          </a:p>
        </p:txBody>
      </p:sp>
      <p:sp>
        <p:nvSpPr>
          <p:cNvPr id="228" name="Google Shape;228;g359fe9c863b_1_176"/>
          <p:cNvSpPr txBox="1"/>
          <p:nvPr/>
        </p:nvSpPr>
        <p:spPr>
          <a:xfrm>
            <a:off x="3683625" y="5717775"/>
            <a:ext cx="572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/>
              <a:t>https://youtu.be/KIURfHuR08Y?si=ImleQsb3eJ62W4uU&amp;t=11</a:t>
            </a:r>
            <a:endParaRPr/>
          </a:p>
        </p:txBody>
      </p:sp>
      <p:pic>
        <p:nvPicPr>
          <p:cNvPr id="229" name="Google Shape;229;g359fe9c863b_1_176" title="15 de mayo de 2025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9725" y="2021675"/>
            <a:ext cx="6254368" cy="351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e5b3593f118daad_14"/>
          <p:cNvSpPr txBox="1"/>
          <p:nvPr/>
        </p:nvSpPr>
        <p:spPr>
          <a:xfrm>
            <a:off x="1657007" y="668014"/>
            <a:ext cx="864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RESULTADOS</a:t>
            </a:r>
            <a:endParaRPr sz="3000"/>
          </a:p>
        </p:txBody>
      </p:sp>
      <p:pic>
        <p:nvPicPr>
          <p:cNvPr id="235" name="Google Shape;235;g3e5b3593f118daad_14" title="u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25" y="126350"/>
            <a:ext cx="1867126" cy="7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3e5b3593f118daad_14"/>
          <p:cNvPicPr preferRelativeResize="0"/>
          <p:nvPr/>
        </p:nvPicPr>
        <p:blipFill rotWithShape="1">
          <a:blip r:embed="rId4">
            <a:alphaModFix/>
          </a:blip>
          <a:srcRect b="33544" l="0" r="0" t="10360"/>
          <a:stretch/>
        </p:blipFill>
        <p:spPr>
          <a:xfrm>
            <a:off x="4495895" y="1757356"/>
            <a:ext cx="2777876" cy="334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3e5b3593f118daad_14"/>
          <p:cNvPicPr preferRelativeResize="0"/>
          <p:nvPr/>
        </p:nvPicPr>
        <p:blipFill rotWithShape="1">
          <a:blip r:embed="rId5">
            <a:alphaModFix/>
          </a:blip>
          <a:srcRect b="14085" l="0" r="0" t="28327"/>
          <a:stretch/>
        </p:blipFill>
        <p:spPr>
          <a:xfrm>
            <a:off x="8225325" y="1667600"/>
            <a:ext cx="2777876" cy="334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3e5b3593f118daad_14"/>
          <p:cNvPicPr preferRelativeResize="0"/>
          <p:nvPr/>
        </p:nvPicPr>
        <p:blipFill rotWithShape="1">
          <a:blip r:embed="rId6">
            <a:alphaModFix/>
          </a:blip>
          <a:srcRect b="30999" l="0" r="0" t="13215"/>
          <a:stretch/>
        </p:blipFill>
        <p:spPr>
          <a:xfrm>
            <a:off x="676738" y="1757355"/>
            <a:ext cx="2867600" cy="334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8112c1cfb32b557_13"/>
          <p:cNvSpPr txBox="1"/>
          <p:nvPr>
            <p:ph type="title"/>
          </p:nvPr>
        </p:nvSpPr>
        <p:spPr>
          <a:xfrm>
            <a:off x="1660500" y="327708"/>
            <a:ext cx="88710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/>
              <a:t>RESULTADOS 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/>
              <a:t>Operación del </a:t>
            </a:r>
            <a:r>
              <a:rPr lang="es-CO" sz="3000"/>
              <a:t>túnel</a:t>
            </a:r>
            <a:endParaRPr sz="3000"/>
          </a:p>
        </p:txBody>
      </p:sp>
      <p:pic>
        <p:nvPicPr>
          <p:cNvPr id="244" name="Google Shape;244;g28112c1cfb32b557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3400"/>
            <a:ext cx="5070576" cy="404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28112c1cfb32b557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5226" y="2076458"/>
            <a:ext cx="3629025" cy="27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9f951fd61_0_0"/>
          <p:cNvSpPr txBox="1"/>
          <p:nvPr>
            <p:ph type="title"/>
          </p:nvPr>
        </p:nvSpPr>
        <p:spPr>
          <a:xfrm>
            <a:off x="1660500" y="327708"/>
            <a:ext cx="88710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/>
              <a:t>RESULTADOS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/>
              <a:t>Primer ensayo de la turbina </a:t>
            </a:r>
            <a:endParaRPr sz="3000"/>
          </a:p>
        </p:txBody>
      </p:sp>
      <p:pic>
        <p:nvPicPr>
          <p:cNvPr id="251" name="Google Shape;251;g359f951fd6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300" y="1817373"/>
            <a:ext cx="3874801" cy="3182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359f951fd61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3500" y="1817375"/>
            <a:ext cx="3874799" cy="3159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359f951fd61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8675" y="1814841"/>
            <a:ext cx="3874799" cy="3076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"/>
          <p:cNvSpPr txBox="1"/>
          <p:nvPr/>
        </p:nvSpPr>
        <p:spPr>
          <a:xfrm>
            <a:off x="1708304" y="754364"/>
            <a:ext cx="8649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DISEÑO Y PROTOTIPADO DE UN </a:t>
            </a:r>
            <a:r>
              <a:rPr b="1" lang="es-CO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TÚNEL</a:t>
            </a:r>
            <a:r>
              <a:rPr b="1" lang="es-CO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VIENTO PARA PRUEBAS A ESCALA DE TURBINAS TIPO SAVONIUS </a:t>
            </a:r>
            <a:endParaRPr/>
          </a:p>
        </p:txBody>
      </p:sp>
      <p:sp>
        <p:nvSpPr>
          <p:cNvPr id="91" name="Google Shape;91;p3"/>
          <p:cNvSpPr txBox="1"/>
          <p:nvPr/>
        </p:nvSpPr>
        <p:spPr>
          <a:xfrm>
            <a:off x="1265956" y="2596962"/>
            <a:ext cx="95337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28575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s-CO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Autores</a:t>
            </a:r>
            <a:r>
              <a:rPr lang="es-CO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28575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CO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Nicolas Ardila Vergara, Juan José Benavides Garreta, Laura Catalina Ramirez Villarreal, Mateo Velandia Suarez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28575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171450" lvl="0" marL="28575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CO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Proyecto “FLUSS”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CO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Código Hermes 62804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CO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Universidad Nacional De Colombia, Colombia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CO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Núcleo Temático: Energías renovables y fuentes no convencionales.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2" name="Google Shape;92;p3" title="u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25" y="126350"/>
            <a:ext cx="1867126" cy="79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9f951fd61_0_11"/>
          <p:cNvSpPr txBox="1"/>
          <p:nvPr>
            <p:ph type="title"/>
          </p:nvPr>
        </p:nvSpPr>
        <p:spPr>
          <a:xfrm>
            <a:off x="1660500" y="327708"/>
            <a:ext cx="88710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/>
              <a:t>RESULTADOS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/>
              <a:t>Primer ensayo de la turbina </a:t>
            </a:r>
            <a:endParaRPr sz="3000"/>
          </a:p>
        </p:txBody>
      </p:sp>
      <p:pic>
        <p:nvPicPr>
          <p:cNvPr id="259" name="Google Shape;259;g359f951fd61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005" y="1724700"/>
            <a:ext cx="5091095" cy="340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359f951fd61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1875" y="1724701"/>
            <a:ext cx="5036875" cy="3408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9f951fd61_0_24"/>
          <p:cNvSpPr txBox="1"/>
          <p:nvPr>
            <p:ph type="title"/>
          </p:nvPr>
        </p:nvSpPr>
        <p:spPr>
          <a:xfrm>
            <a:off x="1660500" y="327708"/>
            <a:ext cx="88710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/>
              <a:t>RESULTADOS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/>
              <a:t>Primer ensayo de la turbina </a:t>
            </a:r>
            <a:endParaRPr sz="3000"/>
          </a:p>
        </p:txBody>
      </p:sp>
      <p:pic>
        <p:nvPicPr>
          <p:cNvPr id="266" name="Google Shape;266;g359f951fd61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100" y="1805808"/>
            <a:ext cx="5260707" cy="3387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359f951fd61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1400" y="1791394"/>
            <a:ext cx="5260699" cy="3401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9f951fd61_0_31"/>
          <p:cNvSpPr txBox="1"/>
          <p:nvPr>
            <p:ph type="title"/>
          </p:nvPr>
        </p:nvSpPr>
        <p:spPr>
          <a:xfrm>
            <a:off x="1889100" y="8"/>
            <a:ext cx="88710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/>
              <a:t>RESULTADOS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/>
              <a:t>Primer ensayo de la turbina </a:t>
            </a:r>
            <a:endParaRPr sz="3000"/>
          </a:p>
        </p:txBody>
      </p:sp>
      <p:pic>
        <p:nvPicPr>
          <p:cNvPr id="273" name="Google Shape;273;g359f951fd61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0825" y="1450724"/>
            <a:ext cx="7010351" cy="455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8112c1cfb32b557_31"/>
          <p:cNvSpPr txBox="1"/>
          <p:nvPr>
            <p:ph type="title"/>
          </p:nvPr>
        </p:nvSpPr>
        <p:spPr>
          <a:xfrm>
            <a:off x="1660500" y="403658"/>
            <a:ext cx="88710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/>
              <a:t>CONCLUSIONES </a:t>
            </a:r>
            <a:endParaRPr sz="3000"/>
          </a:p>
        </p:txBody>
      </p:sp>
      <p:pic>
        <p:nvPicPr>
          <p:cNvPr id="279" name="Google Shape;279;g28112c1cfb32b557_31" title="u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25" y="126350"/>
            <a:ext cx="1867126" cy="7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28112c1cfb32b557_31"/>
          <p:cNvSpPr txBox="1"/>
          <p:nvPr/>
        </p:nvSpPr>
        <p:spPr>
          <a:xfrm>
            <a:off x="579725" y="1845250"/>
            <a:ext cx="10812600" cy="3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 requieren más experimentos para poder trazar una curva más cercana a la </a:t>
            </a:r>
            <a:r>
              <a:rPr lang="es-CO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teórica.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 deben implementar sistemas para bajar la fricción con el objetivo de aumentar el TSR y poder trazar una región mayor de la curva.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 necesario la </a:t>
            </a:r>
            <a:r>
              <a:rPr lang="es-CO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implementación</a:t>
            </a:r>
            <a:r>
              <a:rPr lang="es-CO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un sistema de adquisición de datos con mayor frecuencia de muestreo.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9bdf954a4_0_0"/>
          <p:cNvSpPr txBox="1"/>
          <p:nvPr>
            <p:ph type="title"/>
          </p:nvPr>
        </p:nvSpPr>
        <p:spPr>
          <a:xfrm>
            <a:off x="1660500" y="403658"/>
            <a:ext cx="88710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/>
              <a:t>TRABAJO A FUTURO</a:t>
            </a:r>
            <a:endParaRPr sz="3000"/>
          </a:p>
        </p:txBody>
      </p:sp>
      <p:pic>
        <p:nvPicPr>
          <p:cNvPr id="286" name="Google Shape;286;g359bdf954a4_0_0" title="u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25" y="126350"/>
            <a:ext cx="1867126" cy="7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359bdf954a4_0_0"/>
          <p:cNvSpPr txBox="1"/>
          <p:nvPr/>
        </p:nvSpPr>
        <p:spPr>
          <a:xfrm>
            <a:off x="1471275" y="1570950"/>
            <a:ext cx="9395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Char char="●"/>
            </a:pPr>
            <a:r>
              <a:rPr lang="es-CO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Mejoras del sistema de </a:t>
            </a:r>
            <a:r>
              <a:rPr lang="es-CO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adquisición</a:t>
            </a:r>
            <a:r>
              <a:rPr lang="es-CO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datos del </a:t>
            </a:r>
            <a:r>
              <a:rPr lang="es-CO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túnel de viento.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Char char="●"/>
            </a:pPr>
            <a:r>
              <a:rPr lang="es-CO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Utilización de una fuente de poder más potente para obtener velocidades más altas en el túnel de viento.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Char char="●"/>
            </a:pPr>
            <a:r>
              <a:rPr lang="es-CO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Realizado de las curvas de desempeño de la turbina prototipo con corrección de fricción.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8112c1cfb32b557_40"/>
          <p:cNvSpPr txBox="1"/>
          <p:nvPr>
            <p:ph type="title"/>
          </p:nvPr>
        </p:nvSpPr>
        <p:spPr>
          <a:xfrm>
            <a:off x="1660500" y="454129"/>
            <a:ext cx="88710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/>
              <a:t>AGRADECIMIENTOS </a:t>
            </a:r>
            <a:endParaRPr sz="3000"/>
          </a:p>
        </p:txBody>
      </p:sp>
      <p:sp>
        <p:nvSpPr>
          <p:cNvPr id="293" name="Google Shape;293;g28112c1cfb32b557_40"/>
          <p:cNvSpPr txBox="1"/>
          <p:nvPr>
            <p:ph idx="1" type="body"/>
          </p:nvPr>
        </p:nvSpPr>
        <p:spPr>
          <a:xfrm>
            <a:off x="1194299" y="1638134"/>
            <a:ext cx="98034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s-CO"/>
              <a:t>Este trabajo fue financiado por la unidad de gestión de la innovación Ingnova de la Universidad Nacional de Colombia bajo la convocatoria Ingenio que transforma 2024, y a los docentes investigadores directores del Proyecto “Fluss” Juan Miguel Mantilla y </a:t>
            </a:r>
            <a:r>
              <a:rPr lang="es-CO"/>
              <a:t>Néstor</a:t>
            </a:r>
            <a:r>
              <a:rPr lang="es-CO"/>
              <a:t> Alonso Mancipe.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s-CO"/>
              <a:t>Contacto: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s-CO" u="sng">
                <a:solidFill>
                  <a:schemeClr val="hlink"/>
                </a:solidFill>
                <a:hlinkClick r:id="rId3"/>
              </a:rPr>
              <a:t>niardilav@unal.edu.co</a:t>
            </a:r>
            <a:endParaRPr/>
          </a:p>
          <a:p>
            <a:pPr indent="45720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s-CO"/>
              <a:t>+57 3187628596</a:t>
            </a:r>
            <a:endParaRPr/>
          </a:p>
        </p:txBody>
      </p:sp>
      <p:pic>
        <p:nvPicPr>
          <p:cNvPr id="294" name="Google Shape;294;g28112c1cfb32b557_40" title="u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037" y="242365"/>
            <a:ext cx="1867126" cy="79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8112c1cfb32b557_35"/>
          <p:cNvSpPr txBox="1"/>
          <p:nvPr>
            <p:ph type="title"/>
          </p:nvPr>
        </p:nvSpPr>
        <p:spPr>
          <a:xfrm>
            <a:off x="1660508" y="463285"/>
            <a:ext cx="88710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/>
              <a:t>REFERENCIAS</a:t>
            </a:r>
            <a:endParaRPr sz="3000"/>
          </a:p>
        </p:txBody>
      </p:sp>
      <p:sp>
        <p:nvSpPr>
          <p:cNvPr id="300" name="Google Shape;300;g28112c1cfb32b557_35"/>
          <p:cNvSpPr txBox="1"/>
          <p:nvPr>
            <p:ph idx="1" type="body"/>
          </p:nvPr>
        </p:nvSpPr>
        <p:spPr>
          <a:xfrm>
            <a:off x="838200" y="2106372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s-CO"/>
              <a:t>J. B. Barlow, W. H. Rae Jr., and A. Pope, Low-Speed Wind Tunnel Testing, 3rd. John Wiley Sons, Inc., 1999.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CO"/>
              <a:t>Karassik et al., Pump handbook, McGraw-Hill, 2004.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CO"/>
              <a:t>McGill, Duct System Design Guide, Air-Flow Corporation, 2003.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s-CO"/>
              <a:t>White et al., Mecánica de Fluidos, 5ta Edición, McGraw-Hill/Interamericana de España, S.A.U., 2004.</a:t>
            </a:r>
            <a:endParaRPr/>
          </a:p>
        </p:txBody>
      </p:sp>
      <p:pic>
        <p:nvPicPr>
          <p:cNvPr id="301" name="Google Shape;301;g28112c1cfb32b557_35" title="u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37" y="242365"/>
            <a:ext cx="1867126" cy="79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9b0ad839c_0_25"/>
          <p:cNvSpPr txBox="1"/>
          <p:nvPr/>
        </p:nvSpPr>
        <p:spPr>
          <a:xfrm>
            <a:off x="1771504" y="754364"/>
            <a:ext cx="864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INTRODUCCIÓN</a:t>
            </a:r>
            <a:r>
              <a:rPr b="1" lang="es-CO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000"/>
          </a:p>
        </p:txBody>
      </p:sp>
      <p:sp>
        <p:nvSpPr>
          <p:cNvPr id="98" name="Google Shape;98;g359b0ad839c_0_25"/>
          <p:cNvSpPr txBox="1"/>
          <p:nvPr/>
        </p:nvSpPr>
        <p:spPr>
          <a:xfrm>
            <a:off x="647077" y="2143724"/>
            <a:ext cx="46461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s-CO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PROBLEMÁTICA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CO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 el fin de ahondar más a fondo la investigación de las turbinas tipo Savonius, se desarrolló un túnel de viento para la caracterización </a:t>
            </a:r>
            <a:r>
              <a:rPr lang="es-CO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hidrodinámica</a:t>
            </a:r>
            <a:r>
              <a:rPr lang="es-CO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las mismas. 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s-CO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PALABRAS CLAVE: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CO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Turbina, hidrocinética, savonius, túnel de viento.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9" name="Google Shape;99;g359b0ad839c_0_25" title="u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25" y="126350"/>
            <a:ext cx="1867126" cy="794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g359b0ad839c_0_25"/>
          <p:cNvGrpSpPr/>
          <p:nvPr/>
        </p:nvGrpSpPr>
        <p:grpSpPr>
          <a:xfrm>
            <a:off x="5838275" y="2585225"/>
            <a:ext cx="5791200" cy="2061524"/>
            <a:chOff x="5838275" y="2585225"/>
            <a:chExt cx="5791200" cy="2061524"/>
          </a:xfrm>
        </p:grpSpPr>
        <p:pic>
          <p:nvPicPr>
            <p:cNvPr id="101" name="Google Shape;101;g359b0ad839c_0_25"/>
            <p:cNvPicPr preferRelativeResize="0"/>
            <p:nvPr/>
          </p:nvPicPr>
          <p:blipFill rotWithShape="1">
            <a:blip r:embed="rId4">
              <a:alphaModFix/>
            </a:blip>
            <a:srcRect b="7088" l="1700" r="0" t="8014"/>
            <a:stretch/>
          </p:blipFill>
          <p:spPr>
            <a:xfrm>
              <a:off x="5838275" y="2585225"/>
              <a:ext cx="5791200" cy="1706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Google Shape;102;g359b0ad839c_0_25"/>
            <p:cNvSpPr/>
            <p:nvPr/>
          </p:nvSpPr>
          <p:spPr>
            <a:xfrm flipH="1" rot="3073381">
              <a:off x="6537262" y="3796976"/>
              <a:ext cx="389436" cy="856846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9c3aa79aa_0_17"/>
          <p:cNvSpPr txBox="1"/>
          <p:nvPr/>
        </p:nvSpPr>
        <p:spPr>
          <a:xfrm>
            <a:off x="1771504" y="754364"/>
            <a:ext cx="8649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Diseño </a:t>
            </a:r>
            <a:r>
              <a:rPr b="1" lang="es-CO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preliminar</a:t>
            </a:r>
            <a:r>
              <a:rPr b="1" lang="es-CO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y </a:t>
            </a:r>
            <a:r>
              <a:rPr b="1" lang="es-CO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cálculos</a:t>
            </a:r>
            <a:r>
              <a:rPr b="1" lang="es-CO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desempeño </a:t>
            </a:r>
            <a:endParaRPr sz="3000"/>
          </a:p>
        </p:txBody>
      </p:sp>
      <p:pic>
        <p:nvPicPr>
          <p:cNvPr id="108" name="Google Shape;108;g359c3aa79aa_0_17" title="u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25" y="126350"/>
            <a:ext cx="1867126" cy="7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359c3aa79aa_0_17"/>
          <p:cNvPicPr preferRelativeResize="0"/>
          <p:nvPr/>
        </p:nvPicPr>
        <p:blipFill rotWithShape="1">
          <a:blip r:embed="rId4">
            <a:alphaModFix/>
          </a:blip>
          <a:srcRect b="22904" l="0" r="1632" t="18725"/>
          <a:stretch/>
        </p:blipFill>
        <p:spPr>
          <a:xfrm>
            <a:off x="609600" y="1866900"/>
            <a:ext cx="10476100" cy="34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359c3aa79aa_0_17"/>
          <p:cNvSpPr txBox="1"/>
          <p:nvPr/>
        </p:nvSpPr>
        <p:spPr>
          <a:xfrm>
            <a:off x="4077300" y="2005275"/>
            <a:ext cx="3154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Anemómetro</a:t>
            </a:r>
            <a:endParaRPr sz="2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g359c3aa79aa_0_17"/>
          <p:cNvSpPr txBox="1"/>
          <p:nvPr/>
        </p:nvSpPr>
        <p:spPr>
          <a:xfrm>
            <a:off x="6157575" y="4679900"/>
            <a:ext cx="42630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Manómetro</a:t>
            </a:r>
            <a:r>
              <a:rPr lang="es-CO" sz="28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 diferencial de alcohol</a:t>
            </a:r>
            <a:endParaRPr sz="28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9fe9c863b_1_124"/>
          <p:cNvSpPr txBox="1"/>
          <p:nvPr/>
        </p:nvSpPr>
        <p:spPr>
          <a:xfrm>
            <a:off x="1771504" y="754364"/>
            <a:ext cx="864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Punto de operación</a:t>
            </a:r>
            <a:endParaRPr sz="3000"/>
          </a:p>
        </p:txBody>
      </p:sp>
      <p:pic>
        <p:nvPicPr>
          <p:cNvPr id="117" name="Google Shape;117;g359fe9c863b_1_124" title="u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25" y="126350"/>
            <a:ext cx="1867126" cy="7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359fe9c863b_1_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876" y="1911825"/>
            <a:ext cx="4479599" cy="34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359fe9c863b_1_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1825" y="1911823"/>
            <a:ext cx="4650637" cy="34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359fe9c863b_1_1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08534" y="5541486"/>
            <a:ext cx="4650625" cy="602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9fe9c863b_1_112"/>
          <p:cNvSpPr txBox="1"/>
          <p:nvPr/>
        </p:nvSpPr>
        <p:spPr>
          <a:xfrm>
            <a:off x="1771504" y="754364"/>
            <a:ext cx="864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Capa limite</a:t>
            </a:r>
            <a:endParaRPr sz="3000"/>
          </a:p>
        </p:txBody>
      </p:sp>
      <p:pic>
        <p:nvPicPr>
          <p:cNvPr id="126" name="Google Shape;126;g359fe9c863b_1_112" title="u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25" y="126350"/>
            <a:ext cx="1867126" cy="7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359fe9c863b_1_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550" y="1890975"/>
            <a:ext cx="5630625" cy="422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359fe9c863b_1_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7175" y="2018049"/>
            <a:ext cx="5322242" cy="399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9c3aa79aa_0_28"/>
          <p:cNvSpPr txBox="1"/>
          <p:nvPr/>
        </p:nvSpPr>
        <p:spPr>
          <a:xfrm>
            <a:off x="1771504" y="754364"/>
            <a:ext cx="8649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Validación del desempeño del tunel frente aun caso benchmark</a:t>
            </a:r>
            <a:endParaRPr sz="3000"/>
          </a:p>
        </p:txBody>
      </p:sp>
      <p:pic>
        <p:nvPicPr>
          <p:cNvPr id="134" name="Google Shape;134;g359c3aa79aa_0_28" title="u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25" y="126350"/>
            <a:ext cx="1867126" cy="7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359c3aa79aa_0_28"/>
          <p:cNvPicPr preferRelativeResize="0"/>
          <p:nvPr/>
        </p:nvPicPr>
        <p:blipFill rotWithShape="1">
          <a:blip r:embed="rId4">
            <a:alphaModFix/>
          </a:blip>
          <a:srcRect b="0" l="1902" r="4358" t="0"/>
          <a:stretch/>
        </p:blipFill>
        <p:spPr>
          <a:xfrm>
            <a:off x="5679350" y="1979200"/>
            <a:ext cx="5023875" cy="408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359c3aa79aa_0_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500" y="2517551"/>
            <a:ext cx="5195949" cy="3012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g359fe9c863b_1_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19354" y="3770425"/>
            <a:ext cx="2079605" cy="2130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359fe9c863b_1_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4971" y="3834489"/>
            <a:ext cx="2079602" cy="20023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" name="Google Shape;143;g359fe9c863b_1_49"/>
          <p:cNvGrpSpPr/>
          <p:nvPr/>
        </p:nvGrpSpPr>
        <p:grpSpPr>
          <a:xfrm>
            <a:off x="2870882" y="920429"/>
            <a:ext cx="6450239" cy="2358177"/>
            <a:chOff x="5838275" y="2585225"/>
            <a:chExt cx="5791200" cy="2061524"/>
          </a:xfrm>
        </p:grpSpPr>
        <p:pic>
          <p:nvPicPr>
            <p:cNvPr id="144" name="Google Shape;144;g359fe9c863b_1_49"/>
            <p:cNvPicPr preferRelativeResize="0"/>
            <p:nvPr/>
          </p:nvPicPr>
          <p:blipFill rotWithShape="1">
            <a:blip r:embed="rId6">
              <a:alphaModFix/>
            </a:blip>
            <a:srcRect b="7088" l="1700" r="0" t="8014"/>
            <a:stretch/>
          </p:blipFill>
          <p:spPr>
            <a:xfrm>
              <a:off x="5838275" y="2585225"/>
              <a:ext cx="5791200" cy="17061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Google Shape;145;g359fe9c863b_1_49"/>
            <p:cNvSpPr/>
            <p:nvPr/>
          </p:nvSpPr>
          <p:spPr>
            <a:xfrm flipH="1" rot="3073381">
              <a:off x="6537262" y="3796976"/>
              <a:ext cx="389436" cy="85684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146" name="Google Shape;146;g359fe9c863b_1_49" title="un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6325" y="126350"/>
            <a:ext cx="1867126" cy="7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359fe9c863b_1_49"/>
          <p:cNvSpPr txBox="1"/>
          <p:nvPr>
            <p:ph type="title"/>
          </p:nvPr>
        </p:nvSpPr>
        <p:spPr>
          <a:xfrm>
            <a:off x="1660501" y="119550"/>
            <a:ext cx="88710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/>
              <a:t>Adaptación del túnel para ensayos de turbinas</a:t>
            </a:r>
            <a:endParaRPr sz="3000"/>
          </a:p>
        </p:txBody>
      </p:sp>
      <p:pic>
        <p:nvPicPr>
          <p:cNvPr id="148" name="Google Shape;148;g359fe9c863b_1_49"/>
          <p:cNvPicPr preferRelativeResize="0"/>
          <p:nvPr/>
        </p:nvPicPr>
        <p:blipFill rotWithShape="1">
          <a:blip r:embed="rId8">
            <a:alphaModFix/>
          </a:blip>
          <a:srcRect b="9421" l="13809" r="32371" t="25911"/>
          <a:stretch/>
        </p:blipFill>
        <p:spPr>
          <a:xfrm>
            <a:off x="4352412" y="3872300"/>
            <a:ext cx="2850676" cy="192672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359fe9c863b_1_49"/>
          <p:cNvSpPr txBox="1"/>
          <p:nvPr/>
        </p:nvSpPr>
        <p:spPr>
          <a:xfrm>
            <a:off x="4200900" y="2484500"/>
            <a:ext cx="37902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Laminarizador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" name="Google Shape;150;g359fe9c863b_1_49"/>
          <p:cNvSpPr txBox="1"/>
          <p:nvPr/>
        </p:nvSpPr>
        <p:spPr>
          <a:xfrm>
            <a:off x="836238" y="5874625"/>
            <a:ext cx="9655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Vista lateral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g359fe9c863b_1_49"/>
          <p:cNvSpPr txBox="1"/>
          <p:nvPr/>
        </p:nvSpPr>
        <p:spPr>
          <a:xfrm>
            <a:off x="4522388" y="5836818"/>
            <a:ext cx="2510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Vista frontal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" name="Google Shape;152;g359fe9c863b_1_49"/>
          <p:cNvSpPr txBox="1"/>
          <p:nvPr/>
        </p:nvSpPr>
        <p:spPr>
          <a:xfrm>
            <a:off x="8520900" y="5811300"/>
            <a:ext cx="9655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Vista trasera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g359fe9c863b_1_0" title="u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25" y="126350"/>
            <a:ext cx="1867126" cy="7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359fe9c863b_1_0"/>
          <p:cNvSpPr txBox="1"/>
          <p:nvPr>
            <p:ph type="title"/>
          </p:nvPr>
        </p:nvSpPr>
        <p:spPr>
          <a:xfrm>
            <a:off x="1660501" y="500550"/>
            <a:ext cx="88710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3000"/>
              <a:t>Setup experimental</a:t>
            </a:r>
            <a:endParaRPr sz="3000"/>
          </a:p>
        </p:txBody>
      </p:sp>
      <p:pic>
        <p:nvPicPr>
          <p:cNvPr id="159" name="Google Shape;159;g359fe9c863b_1_0"/>
          <p:cNvPicPr preferRelativeResize="0"/>
          <p:nvPr/>
        </p:nvPicPr>
        <p:blipFill rotWithShape="1">
          <a:blip r:embed="rId4">
            <a:alphaModFix/>
          </a:blip>
          <a:srcRect b="30770" l="5207" r="11465" t="15902"/>
          <a:stretch/>
        </p:blipFill>
        <p:spPr>
          <a:xfrm>
            <a:off x="7567950" y="1627525"/>
            <a:ext cx="3534140" cy="40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359fe9c863b_1_0"/>
          <p:cNvPicPr preferRelativeResize="0"/>
          <p:nvPr/>
        </p:nvPicPr>
        <p:blipFill rotWithShape="1">
          <a:blip r:embed="rId5">
            <a:alphaModFix/>
          </a:blip>
          <a:srcRect b="15540" l="15700" r="11677" t="0"/>
          <a:stretch/>
        </p:blipFill>
        <p:spPr>
          <a:xfrm>
            <a:off x="752525" y="1627524"/>
            <a:ext cx="6147076" cy="40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359fe9c863b_1_0"/>
          <p:cNvSpPr txBox="1"/>
          <p:nvPr/>
        </p:nvSpPr>
        <p:spPr>
          <a:xfrm>
            <a:off x="2157075" y="5022800"/>
            <a:ext cx="32919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Osciloscopio</a:t>
            </a:r>
            <a:endParaRPr sz="20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g359fe9c863b_1_0"/>
          <p:cNvSpPr txBox="1"/>
          <p:nvPr/>
        </p:nvSpPr>
        <p:spPr>
          <a:xfrm>
            <a:off x="4664675" y="2409125"/>
            <a:ext cx="32919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Generador de señales</a:t>
            </a:r>
            <a:endParaRPr sz="20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g359fe9c863b_1_0"/>
          <p:cNvSpPr txBox="1"/>
          <p:nvPr/>
        </p:nvSpPr>
        <p:spPr>
          <a:xfrm>
            <a:off x="4664675" y="3866600"/>
            <a:ext cx="32919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000">
                <a:solidFill>
                  <a:schemeClr val="lt1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rPr>
              <a:t>Fuente de poder</a:t>
            </a:r>
            <a:endParaRPr sz="20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highlight>
                <a:schemeClr val="dk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g359fe9c863b_1_0"/>
          <p:cNvSpPr txBox="1"/>
          <p:nvPr/>
        </p:nvSpPr>
        <p:spPr>
          <a:xfrm>
            <a:off x="7956575" y="5648525"/>
            <a:ext cx="9655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Soporte motor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iseño personalizado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e Office">
  <a:themeElements>
    <a:clrScheme name="CIMM">
      <a:dk1>
        <a:srgbClr val="492C1C"/>
      </a:dk1>
      <a:lt1>
        <a:srgbClr val="FFFFFF"/>
      </a:lt1>
      <a:dk2>
        <a:srgbClr val="C2895D"/>
      </a:dk2>
      <a:lt2>
        <a:srgbClr val="FFFFFF"/>
      </a:lt2>
      <a:accent1>
        <a:srgbClr val="C2895D"/>
      </a:accent1>
      <a:accent2>
        <a:srgbClr val="492C1C"/>
      </a:accent2>
      <a:accent3>
        <a:srgbClr val="F49C61"/>
      </a:accent3>
      <a:accent4>
        <a:srgbClr val="F6C991"/>
      </a:accent4>
      <a:accent5>
        <a:srgbClr val="492C1C"/>
      </a:accent5>
      <a:accent6>
        <a:srgbClr val="F49C61"/>
      </a:accent6>
      <a:hlink>
        <a:srgbClr val="C2895D"/>
      </a:hlink>
      <a:folHlink>
        <a:srgbClr val="C2895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2020-11-19T20:35:06Z</dcterms:created>
  <dc:creator>MAURICIO RODRIGUEZ RUIZ</dc:creator>
</cp:coreProperties>
</file>